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1" r:id="rId3"/>
    <p:sldId id="353" r:id="rId4"/>
    <p:sldId id="370" r:id="rId5"/>
    <p:sldId id="374" r:id="rId6"/>
    <p:sldId id="375" r:id="rId7"/>
    <p:sldId id="376" r:id="rId8"/>
    <p:sldId id="357" r:id="rId9"/>
    <p:sldId id="356" r:id="rId10"/>
    <p:sldId id="359" r:id="rId11"/>
    <p:sldId id="378" r:id="rId12"/>
    <p:sldId id="377" r:id="rId13"/>
    <p:sldId id="379" r:id="rId14"/>
    <p:sldId id="380" r:id="rId15"/>
    <p:sldId id="381" r:id="rId16"/>
    <p:sldId id="384" r:id="rId17"/>
    <p:sldId id="393" r:id="rId18"/>
    <p:sldId id="392" r:id="rId19"/>
    <p:sldId id="382" r:id="rId20"/>
    <p:sldId id="360" r:id="rId21"/>
    <p:sldId id="383" r:id="rId22"/>
    <p:sldId id="387" r:id="rId23"/>
    <p:sldId id="388" r:id="rId24"/>
    <p:sldId id="361" r:id="rId25"/>
    <p:sldId id="366" r:id="rId26"/>
    <p:sldId id="365" r:id="rId27"/>
    <p:sldId id="394" r:id="rId28"/>
    <p:sldId id="373" r:id="rId29"/>
    <p:sldId id="395" r:id="rId30"/>
    <p:sldId id="399" r:id="rId31"/>
    <p:sldId id="398" r:id="rId32"/>
    <p:sldId id="372" r:id="rId33"/>
    <p:sldId id="396" r:id="rId34"/>
    <p:sldId id="371" r:id="rId35"/>
    <p:sldId id="397" r:id="rId36"/>
    <p:sldId id="340" r:id="rId37"/>
    <p:sldId id="318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83705" autoAdjust="0"/>
  </p:normalViewPr>
  <p:slideViewPr>
    <p:cSldViewPr snapToGrid="0">
      <p:cViewPr varScale="1">
        <p:scale>
          <a:sx n="96" d="100"/>
          <a:sy n="96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BF306-9528-46AE-9DD1-D556234069E0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A089F-0DE9-4236-B645-BCBC1BB79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81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50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9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5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Крома</a:t>
            </a:r>
            <a:r>
              <a:rPr lang="ru-RU" dirty="0"/>
              <a:t> </a:t>
            </a:r>
            <a:r>
              <a:rPr lang="en-US" dirty="0"/>
              <a:t>discounted rewards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98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Адаптивный </a:t>
            </a:r>
            <a:r>
              <a:rPr lang="en-US" dirty="0"/>
              <a:t>baseline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9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Оценивается не оптимальное действие, а награда, которую можно получить за каждое действие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7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Принципиальное отличие </a:t>
            </a:r>
            <a:r>
              <a:rPr lang="en-US" dirty="0"/>
              <a:t>model-based </a:t>
            </a:r>
            <a:r>
              <a:rPr lang="ru-RU" dirty="0"/>
              <a:t>алгоритмов в том, что они планируют, а </a:t>
            </a:r>
            <a:r>
              <a:rPr lang="en-US" dirty="0"/>
              <a:t>model-free – </a:t>
            </a:r>
            <a:r>
              <a:rPr lang="ru-RU" dirty="0"/>
              <a:t>исследуют. Пример </a:t>
            </a:r>
            <a:r>
              <a:rPr lang="en-US" dirty="0"/>
              <a:t>model-based </a:t>
            </a:r>
            <a:r>
              <a:rPr lang="ru-RU" dirty="0"/>
              <a:t>алгоритма – </a:t>
            </a:r>
            <a:r>
              <a:rPr lang="en-US" dirty="0"/>
              <a:t>Monte-Carlo Tree Search</a:t>
            </a:r>
            <a:r>
              <a:rPr lang="ru-RU" dirty="0"/>
              <a:t>, смысл которого в прохождении по всем вариантам и выборе в качестве итогового того варианта, по которому чаще всего были переходы</a:t>
            </a:r>
          </a:p>
          <a:p>
            <a:r>
              <a:rPr lang="ru-RU" dirty="0"/>
              <a:t>Известны вероятности или нет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59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 – </a:t>
            </a:r>
            <a:r>
              <a:rPr lang="ru-RU" dirty="0"/>
              <a:t>пароли по слабым </a:t>
            </a:r>
            <a:r>
              <a:rPr lang="ru-RU" dirty="0" err="1"/>
              <a:t>хешам</a:t>
            </a:r>
            <a:endParaRPr lang="en-US" dirty="0"/>
          </a:p>
          <a:p>
            <a:r>
              <a:rPr lang="en-US" dirty="0" err="1"/>
              <a:t>Nikto</a:t>
            </a:r>
            <a:r>
              <a:rPr lang="en-US" dirty="0"/>
              <a:t> </a:t>
            </a:r>
            <a:r>
              <a:rPr lang="ru-RU" dirty="0"/>
              <a:t>– веб-сервисы (в т.ч. – слабые файлы)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50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68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A21-A51B-4511-A3F7-B707063C957F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A989-442A-4E9D-8058-86888928DEA1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AF307-58B6-4428-BFC1-554222D57CD3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ABA5-425B-4B2F-9FA7-818938C06475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D06A-C40C-4AAD-9C0F-1E5F4FB44F8E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E68F-F707-43B3-9181-D647137ABA05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AEB5A-7ABF-45CD-970B-A2B2993E2E55}" type="datetime1">
              <a:rPr lang="ru-RU" smtClean="0"/>
              <a:t>13.12.2021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AE00-4DAA-4CF7-96B2-7A6511C27949}" type="datetime1">
              <a:rPr lang="ru-RU" smtClean="0"/>
              <a:t>13.12.2021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E301-1C0E-44D0-9EFB-50B369153D1A}" type="datetime1">
              <a:rPr lang="ru-RU" smtClean="0"/>
              <a:t>13.12.2021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9867-34E9-44D4-9CE2-397C82AEF995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C81D-0322-455E-BF07-1C6EDE411F7E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DEC9-FBDB-4DEF-8246-BD1F6A49D235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spinningup.openai.com/en/latest/spinningup/rl_intro2.html#a-taxonomy-of-rl-algorithm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13o-bbr-bbq/machine_learning_security/tree/master/DeepExploi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1" y="1858063"/>
            <a:ext cx="9344887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с подкреплением для информационной безопасности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41024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Алексей Синадский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Ассистент УНЦ ИБ ИРИТ-РТФ УРФУ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a.n.sinadsky@urfu.ru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значения (</a:t>
            </a:r>
            <a:r>
              <a:rPr lang="en-US" dirty="0"/>
              <a:t>Value Functions)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Ожидаемая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сумма будущих наград </a:t>
                </a:r>
                <a:r>
                  <a:rPr lang="ru-RU" dirty="0"/>
                  <a:t>из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r>
                  <a:rPr lang="ru-RU" dirty="0"/>
                  <a:t> в соответствии с заданной </a:t>
                </a:r>
                <a:r>
                  <a:rPr lang="ru-RU" b="1" dirty="0">
                    <a:solidFill>
                      <a:srgbClr val="FF0000"/>
                    </a:solidFill>
                  </a:rPr>
                  <a:t>политикой</a:t>
                </a:r>
              </a:p>
              <a:p>
                <a:r>
                  <a:rPr lang="ru-RU" dirty="0"/>
                  <a:t>Зависимая от 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ru-RU" dirty="0"/>
                  <a:t>политики функция значения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Зависимая от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ru-RU" dirty="0"/>
                  <a:t> политики и первого действия функция значения</a:t>
                </a:r>
              </a:p>
              <a:p>
                <a:pPr lvl="1"/>
                <a:r>
                  <a:rPr lang="en-US" dirty="0"/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Оптимальное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действие</a:t>
                </a:r>
                <a:r>
                  <a:rPr lang="ru-RU" dirty="0"/>
                  <a:t> из заданного состояния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общая идея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Функция политики –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действие</a:t>
                </a:r>
                <a:r>
                  <a:rPr lang="ru-RU" dirty="0">
                    <a:ea typeface="Cambria Math" panose="02040503050406030204" pitchFamily="18" charset="0"/>
                  </a:rPr>
                  <a:t> в зависимости от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состояния</a:t>
                </a:r>
                <a:r>
                  <a:rPr lang="ru-RU" dirty="0">
                    <a:ea typeface="Cambria Math" panose="02040503050406030204" pitchFamily="18" charset="0"/>
                  </a:rPr>
                  <a:t> и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Ожидаемый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возврат</a:t>
                </a:r>
                <a:r>
                  <a:rPr lang="ru-RU" dirty="0">
                    <a:ea typeface="Cambria Math" panose="02040503050406030204" pitchFamily="18" charset="0"/>
                  </a:rPr>
                  <a:t> награды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от среды</a:t>
                </a:r>
                <a:r>
                  <a:rPr lang="ru-RU" dirty="0">
                    <a:ea typeface="Cambria Math" panose="02040503050406030204" pitchFamily="18" charset="0"/>
                  </a:rPr>
                  <a:t>, который политика максимизирует: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каждом шаге политика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изменяется</a:t>
                </a:r>
                <a:r>
                  <a:rPr lang="ru-RU" dirty="0">
                    <a:ea typeface="Cambria Math" panose="02040503050406030204" pitchFamily="18" charset="0"/>
                  </a:rPr>
                  <a:t> из-за предыдущей награды: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Как посчитать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градиент</a:t>
                </a:r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?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Раскроем выражение – умножим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траектории</a:t>
                </a:r>
                <a:r>
                  <a:rPr lang="ru-RU" dirty="0">
                    <a:ea typeface="Cambria Math" panose="02040503050406030204" pitchFamily="18" charset="0"/>
                  </a:rPr>
                  <a:t> на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награды</a:t>
                </a:r>
                <a:r>
                  <a:rPr lang="ru-RU" dirty="0">
                    <a:ea typeface="Cambria Math" panose="02040503050406030204" pitchFamily="18" charset="0"/>
                  </a:rPr>
                  <a:t> за них: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В этом выражении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это вероятность прохождения траектории с заданными параметрами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  <a:blipFill>
                <a:blip r:embed="rId3"/>
                <a:stretch>
                  <a:fillRect l="-750" t="-2488" r="-1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3B155B-3ADB-4BAC-AD02-08A5F4C1B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14" y="0"/>
            <a:ext cx="3235186" cy="2156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/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∗3∗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33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немного математики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Вероятность прохождения траектории с заданными параметрами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Логарифмированная</a:t>
                </a:r>
                <a:r>
                  <a:rPr lang="ru-RU" dirty="0"/>
                  <a:t> вероятность прохождения траектории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ru-RU" dirty="0"/>
                  <a:t>Трюк с логарифмической производной, поскольку т.к.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, то: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Градиент</a:t>
                </a:r>
                <a:r>
                  <a:rPr lang="ru-RU" dirty="0"/>
                  <a:t> логарифмированной вероятности прохождения траектории: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Градиенты функций, связанных с окружением, </a:t>
                </a:r>
                <a:r>
                  <a:rPr lang="ru-RU" b="1" dirty="0">
                    <a:solidFill>
                      <a:srgbClr val="FF0000"/>
                    </a:solidFill>
                  </a:rPr>
                  <a:t>равны 0</a:t>
                </a:r>
                <a:r>
                  <a:rPr lang="ru-RU" dirty="0"/>
                  <a:t>, т.к. они не зависят от 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. Поэтому: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ru-RU" dirty="0">
                    <a:ea typeface="Cambria Math" panose="02040503050406030204" pitchFamily="18" charset="0"/>
                  </a:rPr>
                  <a:t>В итоге: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- запомним это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  <a:blipFill>
                <a:blip r:embed="rId2"/>
                <a:stretch>
                  <a:fillRect l="-789" t="-4726" b="-12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12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в поисках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Напоминание: ищем градиент политики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предыдущем слайде доказано: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Подставим: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Это ожидание – значит, его можно оценить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выборочному среднему</a:t>
                </a:r>
                <a:r>
                  <a:rPr lang="ru-RU" dirty="0"/>
                  <a:t>.</a:t>
                </a:r>
                <a:endParaRPr lang="en-US" dirty="0"/>
              </a:p>
              <a:p>
                <a:r>
                  <a:rPr lang="ru-RU" dirty="0"/>
                  <a:t>Набор сыгранных по политике траекторий: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  …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Возвращаясь к обновлению параметров политики (обучению):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823" t="-2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13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Reward-to-Go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Градиент политики рассчитывается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одной</a:t>
                </a:r>
                <a:r>
                  <a:rPr lang="ru-RU" dirty="0"/>
                  <a:t> награде на траекторию: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Если есть возможность рассчитывать награду за</a:t>
                </a:r>
                <a:r>
                  <a:rPr lang="ru-RU" b="1" dirty="0">
                    <a:solidFill>
                      <a:srgbClr val="FF0000"/>
                    </a:solidFill>
                  </a:rPr>
                  <a:t> каждый шаг </a:t>
                </a:r>
                <a:r>
                  <a:rPr lang="en-US" i="1" dirty="0"/>
                  <a:t>t</a:t>
                </a:r>
                <a:r>
                  <a:rPr lang="ru-RU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Зачем это нужно? Уменьшение требуемого количества траекторий, т.к. меньше шума (одно действие проще исследовать, чем набор)</a:t>
                </a: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926" t="-3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D4740C-53DF-4528-A8B2-DE1F447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7" y="4600575"/>
            <a:ext cx="4924425" cy="1771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C7B984-F794-4D15-9783-8DF851966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97" y="5095875"/>
            <a:ext cx="4257675" cy="619125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42F32BB0-85CA-4DC7-86DE-6A9CDCA7B7AC}"/>
              </a:ext>
            </a:extLst>
          </p:cNvPr>
          <p:cNvSpPr/>
          <p:nvPr/>
        </p:nvSpPr>
        <p:spPr>
          <a:xfrm>
            <a:off x="5518578" y="5257800"/>
            <a:ext cx="115484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90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</a:t>
            </a:r>
            <a:r>
              <a:rPr lang="en-US" dirty="0"/>
              <a:t> baseline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Лемма «</a:t>
                </a:r>
                <a:r>
                  <a:rPr lang="en-US" dirty="0"/>
                  <a:t>EGLP</a:t>
                </a:r>
                <a:r>
                  <a:rPr lang="ru-RU" dirty="0"/>
                  <a:t>»</a:t>
                </a:r>
                <a:r>
                  <a:rPr lang="en-US" dirty="0"/>
                  <a:t> - </a:t>
                </a:r>
                <a:r>
                  <a:rPr lang="ru-RU" dirty="0"/>
                  <a:t>«</a:t>
                </a:r>
                <a:r>
                  <a:rPr lang="en-US" dirty="0"/>
                  <a:t>Expected Grad-Log-Prob Lemma</a:t>
                </a:r>
                <a:r>
                  <a:rPr lang="ru-RU" dirty="0"/>
                  <a:t>»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Смысл: ожидание градиента по случайным данным равно 0</a:t>
                </a:r>
              </a:p>
              <a:p>
                <a:r>
                  <a:rPr lang="ru-RU" dirty="0"/>
                  <a:t>Следствие леммы – возможность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вычесть</a:t>
                </a:r>
                <a:r>
                  <a:rPr lang="ru-RU" dirty="0"/>
                  <a:t> из градиента политики «</a:t>
                </a:r>
                <a:r>
                  <a:rPr lang="ru-RU" b="1" dirty="0">
                    <a:solidFill>
                      <a:srgbClr val="FF0000"/>
                    </a:solidFill>
                  </a:rPr>
                  <a:t>базовый счёт</a:t>
                </a:r>
                <a:r>
                  <a:rPr lang="ru-RU" dirty="0"/>
                  <a:t>», зависящий только от состояния, который считается достигнутым изначально и уже недостаточно хорош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/>
                  <a:t>обычно используется </a:t>
                </a:r>
                <a:r>
                  <a:rPr lang="ru-RU" b="1" dirty="0">
                    <a:solidFill>
                      <a:srgbClr val="FF0000"/>
                    </a:solidFill>
                  </a:rPr>
                  <a:t>функция значения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701177-3450-48A9-BBF1-DBA820FDC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70" y="5226050"/>
            <a:ext cx="4581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65C3AF-C567-4930-8A9F-940D468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72" y="4495800"/>
            <a:ext cx="6715125" cy="2362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хватит математики,</a:t>
            </a:r>
            <a:br>
              <a:rPr lang="en-US" dirty="0"/>
            </a:br>
            <a:r>
              <a:rPr lang="ru-RU" dirty="0"/>
              <a:t>как это работает?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</p:spPr>
            <p:txBody>
              <a:bodyPr/>
              <a:lstStyle/>
              <a:p>
                <a:r>
                  <a:rPr lang="ru-RU" dirty="0"/>
                  <a:t>Инициализировать параметры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политики, функцию значения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r>
                  <a:rPr lang="ru-RU" dirty="0"/>
                  <a:t>В цикле:</a:t>
                </a:r>
              </a:p>
              <a:p>
                <a:pPr lvl="1"/>
                <a:r>
                  <a:rPr lang="ru-RU" dirty="0"/>
                  <a:t>Действуя по политике, создать набор траекторий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награды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градиент политики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параметры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 в соответствии с градиентом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функцию значения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по полученным наградам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  <a:blipFill>
                <a:blip r:embed="rId3"/>
                <a:stretch>
                  <a:fillRect l="-101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actor-critic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8" y="1557268"/>
            <a:ext cx="10830339" cy="4351338"/>
          </a:xfrm>
        </p:spPr>
        <p:txBody>
          <a:bodyPr/>
          <a:lstStyle/>
          <a:p>
            <a:r>
              <a:rPr lang="ru-RU" dirty="0"/>
              <a:t>Идея: один агент учится </a:t>
            </a:r>
            <a:r>
              <a:rPr lang="ru-RU" b="1" dirty="0">
                <a:solidFill>
                  <a:srgbClr val="FF0000"/>
                </a:solidFill>
              </a:rPr>
              <a:t>получать награды</a:t>
            </a:r>
            <a:r>
              <a:rPr lang="ru-RU" dirty="0"/>
              <a:t>, второй – предсказывать, </a:t>
            </a:r>
            <a:r>
              <a:rPr lang="ru-RU" b="1" dirty="0">
                <a:solidFill>
                  <a:srgbClr val="FF0000"/>
                </a:solidFill>
              </a:rPr>
              <a:t>какую награду </a:t>
            </a:r>
            <a:r>
              <a:rPr lang="ru-RU" dirty="0"/>
              <a:t>можно получить </a:t>
            </a:r>
            <a:r>
              <a:rPr lang="ru-RU" b="1" dirty="0">
                <a:solidFill>
                  <a:srgbClr val="FF0000"/>
                </a:solidFill>
              </a:rPr>
              <a:t>из текущего состояния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ru-RU" dirty="0"/>
              <a:t>Реализация: дополнительный выход сети, который предсказывает возможную награду из целевого состояния. Предсказанное значение вычитается из получаемой награды.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540931-9245-43CB-B536-AF12623C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3648834"/>
            <a:ext cx="7058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47CD-AED0-44B5-A89F-22BBC88E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по </a:t>
            </a:r>
            <a:r>
              <a:rPr lang="en-US" dirty="0"/>
              <a:t>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1706F3-4D60-4241-98F9-A7A7ECE4E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11618844" cy="4351338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Награда зависит от величины достижения. Большая награда сильнее поощряет действия, которые к ней привели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Может работать с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  <a:r>
              <a:rPr lang="ru-RU" dirty="0"/>
              <a:t> действиями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переигрывать</a:t>
            </a:r>
            <a:r>
              <a:rPr lang="ru-RU" dirty="0"/>
              <a:t> траектории каждый раз, когда политика обновляется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ждать </a:t>
            </a:r>
            <a:r>
              <a:rPr lang="ru-RU" dirty="0"/>
              <a:t>окончания эпизода, чтобы посчитать награду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7B67DA-F102-4FAC-939D-09EA11A1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3E85AEB1-6627-489F-9365-711A5A4FD9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</p:spPr>
            <p:txBody>
              <a:bodyPr/>
              <a:lstStyle/>
              <a:p>
                <a:r>
                  <a:rPr lang="ru-RU" dirty="0"/>
                  <a:t>Проблема </a:t>
                </a:r>
                <a:r>
                  <a:rPr lang="en-US" dirty="0"/>
                  <a:t>Policy Gradients </a:t>
                </a:r>
                <a:r>
                  <a:rPr lang="ru-RU" dirty="0"/>
                  <a:t>– нужно после каждого обновления политики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заново проигрывать </a:t>
                </a:r>
                <a:r>
                  <a:rPr lang="ru-RU" dirty="0"/>
                  <a:t>эпизоды (генерировать траектории)</a:t>
                </a:r>
              </a:p>
              <a:p>
                <a:r>
                  <a:rPr lang="ru-RU" dirty="0"/>
                  <a:t>Решение – использование метода, который может использовать «</a:t>
                </a:r>
                <a:r>
                  <a:rPr lang="ru-RU" b="1" dirty="0">
                    <a:solidFill>
                      <a:srgbClr val="FF0000"/>
                    </a:solidFill>
                  </a:rPr>
                  <a:t>исторические</a:t>
                </a:r>
                <a:r>
                  <a:rPr lang="ru-RU" dirty="0"/>
                  <a:t>» траектории</a:t>
                </a:r>
              </a:p>
              <a:p>
                <a:r>
                  <a:rPr lang="en-US" dirty="0"/>
                  <a:t>Q-</a:t>
                </a:r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оценивает ожидаемую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 всех</a:t>
                </a:r>
                <a:r>
                  <a:rPr lang="ru-RU" dirty="0"/>
                  <a:t> будущих </a:t>
                </a:r>
                <a:r>
                  <a:rPr lang="ru-RU" b="1" dirty="0">
                    <a:solidFill>
                      <a:srgbClr val="FF0000"/>
                    </a:solidFill>
                  </a:rPr>
                  <a:t>шагов</a:t>
                </a:r>
                <a:r>
                  <a:rPr lang="ru-RU" dirty="0"/>
                  <a:t> из текущего состояния при действиях по политике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  <a:blipFill>
                <a:blip r:embed="rId3"/>
                <a:stretch>
                  <a:fillRect l="-971" t="-2241" r="-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41003C-B9E5-4D1A-904E-ADFDF432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356" y="50590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D1625-647F-45A9-AB51-7839011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17EF3-F0AB-4CA9-9685-F39A8C9E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pic>
        <p:nvPicPr>
          <p:cNvPr id="4" name="Объект 1">
            <a:extLst>
              <a:ext uri="{FF2B5EF4-FFF2-40B4-BE49-F238E27FC236}">
                <a16:creationId xmlns:a16="http://schemas.microsoft.com/office/drawing/2014/main" id="{DD1703EE-3E4E-45F0-AEF9-8EB156A5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FB19A0-3217-472C-9218-0E4AB390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28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Ожидаемая</a:t>
                </a:r>
                <a:r>
                  <a:rPr lang="ru-RU" dirty="0"/>
                  <a:t> награда состояния равна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сумме</a:t>
                </a:r>
                <a:r>
                  <a:rPr lang="ru-RU" dirty="0"/>
                  <a:t> награды за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выбранное</a:t>
                </a:r>
                <a:r>
                  <a:rPr lang="ru-RU" dirty="0"/>
                  <a:t> действие и функции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значения</a:t>
                </a:r>
                <a:r>
                  <a:rPr lang="ru-RU" dirty="0"/>
                  <a:t> из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</a:t>
                </a:r>
                <a:r>
                  <a:rPr lang="ru-RU" dirty="0"/>
                  <a:t> состояния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ru-RU" dirty="0"/>
                  <a:t>В случае заданного следующего действия: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r>
                  <a:rPr lang="ru-RU" dirty="0"/>
                  <a:t>Если политика оптимальная, то каждый раз действие будет оптимальным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  <a:blipFill>
                <a:blip r:embed="rId2"/>
                <a:stretch>
                  <a:fillRect l="-937" t="-2100" r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A26B4C-FB14-4850-8673-07AC6942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91" y="3579843"/>
            <a:ext cx="7437991" cy="30534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 идея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С помощью уравнения Беллмана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заглянем в будущее </a:t>
                </a:r>
                <a:r>
                  <a:rPr lang="ru-RU" dirty="0"/>
                  <a:t>и оценим вероятность награды из действий текущей версии </a:t>
                </a:r>
                <a:r>
                  <a:rPr lang="en-US" dirty="0"/>
                  <a:t>Q-</a:t>
                </a:r>
                <a:r>
                  <a:rPr lang="ru-RU" dirty="0"/>
                  <a:t>функции старой версией агента</a:t>
                </a:r>
              </a:p>
              <a:p>
                <a:r>
                  <a:rPr lang="ru-RU" dirty="0"/>
                  <a:t>Функция ошибки для обучения сети – это отличие уточнённой награды, рассчитанной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</a:t>
                </a:r>
                <a:r>
                  <a:rPr lang="ru-RU" dirty="0"/>
                  <a:t> версии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следующему</a:t>
                </a:r>
                <a:r>
                  <a:rPr lang="ru-RU" dirty="0"/>
                  <a:t> шагу, от предсказания </a:t>
                </a:r>
                <a:r>
                  <a:rPr lang="ru-RU" b="1" dirty="0">
                    <a:solidFill>
                      <a:srgbClr val="FF0000"/>
                    </a:solidFill>
                  </a:rPr>
                  <a:t>новой</a:t>
                </a:r>
                <a:r>
                  <a:rPr lang="ru-RU" dirty="0"/>
                  <a:t> </a:t>
                </a:r>
                <a:r>
                  <a:rPr lang="en-US" dirty="0"/>
                  <a:t>Q-</a:t>
                </a:r>
                <a:r>
                  <a:rPr lang="ru-RU" dirty="0"/>
                  <a:t>функции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текущему</a:t>
                </a:r>
                <a:r>
                  <a:rPr lang="ru-RU" dirty="0"/>
                  <a:t> шагу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  <a:blipFill>
                <a:blip r:embed="rId3"/>
                <a:stretch>
                  <a:fillRect l="-876" t="-2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A68F664-81B4-4DC7-B8C6-360AA2180113}"/>
              </a:ext>
            </a:extLst>
          </p:cNvPr>
          <p:cNvSpPr/>
          <p:nvPr/>
        </p:nvSpPr>
        <p:spPr>
          <a:xfrm>
            <a:off x="5148469" y="6252474"/>
            <a:ext cx="2445026" cy="280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25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93F64B-CC4A-4F74-BF08-1F2C5BCE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25" y="2046539"/>
            <a:ext cx="4815717" cy="1976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</a:t>
            </a:r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Записать в память </a:t>
                </a:r>
                <a:r>
                  <a:rPr lang="en-US" i="1" dirty="0"/>
                  <a:t>D </a:t>
                </a:r>
                <a:r>
                  <a:rPr lang="ru-RU" dirty="0"/>
                  <a:t>существующие траектории</a:t>
                </a:r>
              </a:p>
              <a:p>
                <a:r>
                  <a:rPr lang="ru-RU" dirty="0"/>
                  <a:t>Инициализировать функцию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случайными весами</a:t>
                </a:r>
              </a:p>
              <a:p>
                <a:r>
                  <a:rPr lang="ru-RU" dirty="0"/>
                  <a:t>Для каждой траектории:</a:t>
                </a:r>
              </a:p>
              <a:p>
                <a:pPr lvl="1"/>
                <a:r>
                  <a:rPr lang="ru-RU" dirty="0"/>
                  <a:t>Сформировать последовательность шагов</a:t>
                </a:r>
              </a:p>
              <a:p>
                <a:pPr lvl="1"/>
                <a:r>
                  <a:rPr lang="ru-RU" dirty="0"/>
                  <a:t>Для каждого шага траектории:</a:t>
                </a:r>
              </a:p>
              <a:p>
                <a:pPr lvl="2"/>
                <a:r>
                  <a:rPr lang="ru-RU" dirty="0"/>
                  <a:t>С заданной вероятностью выбрать:</a:t>
                </a:r>
              </a:p>
              <a:p>
                <a:pPr lvl="3"/>
                <a:r>
                  <a:rPr lang="ru-RU" b="1" dirty="0">
                    <a:solidFill>
                      <a:srgbClr val="FF0000"/>
                    </a:solidFill>
                  </a:rPr>
                  <a:t>случайное</a:t>
                </a:r>
                <a:r>
                  <a:rPr lang="ru-RU" dirty="0"/>
                  <a:t> 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(для исследования)</a:t>
                </a:r>
              </a:p>
              <a:p>
                <a:pPr lvl="3"/>
                <a:r>
                  <a:rPr lang="ru-RU" dirty="0"/>
                  <a:t>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выбрать</a:t>
                </a:r>
                <a:r>
                  <a:rPr lang="ru-RU" dirty="0"/>
                  <a:t> по </a:t>
                </a:r>
                <a:r>
                  <a:rPr lang="en-US" dirty="0"/>
                  <a:t>Q-</a:t>
                </a:r>
                <a:r>
                  <a:rPr lang="ru-RU" dirty="0"/>
                  <a:t>функции то, которое предполагает максимальную награду</a:t>
                </a:r>
              </a:p>
              <a:p>
                <a:pPr lvl="2"/>
                <a:r>
                  <a:rPr lang="ru-RU" dirty="0"/>
                  <a:t>Выполнить действие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 получить от среды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и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следующее состояние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, собрать набор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, сохранить его в память </a:t>
                </a:r>
                <a:r>
                  <a:rPr lang="en-US" i="1" dirty="0"/>
                  <a:t>D</a:t>
                </a:r>
                <a:endParaRPr lang="ru-RU" i="1" dirty="0"/>
              </a:p>
              <a:p>
                <a:pPr lvl="2"/>
                <a:r>
                  <a:rPr lang="ru-RU" dirty="0"/>
                  <a:t>Из </a:t>
                </a:r>
                <a:r>
                  <a:rPr lang="en-US" i="1" dirty="0"/>
                  <a:t>D</a:t>
                </a:r>
                <a:r>
                  <a:rPr lang="ru-RU" dirty="0"/>
                  <a:t> взять </a:t>
                </a:r>
                <a:r>
                  <a:rPr lang="ru-RU" dirty="0" err="1"/>
                  <a:t>батч</a:t>
                </a:r>
                <a:r>
                  <a:rPr lang="ru-RU" dirty="0"/>
                  <a:t> таких наборов – состояния, которые будут входными данными сети.</a:t>
                </a:r>
                <a:br>
                  <a:rPr lang="ru-RU" dirty="0"/>
                </a:br>
                <a:r>
                  <a:rPr lang="ru-RU" dirty="0"/>
                  <a:t>Вычисляем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 версии</a:t>
                </a:r>
                <a:r>
                  <a:rPr lang="ru-RU" dirty="0"/>
                  <a:t> для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 состояния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ru-RU" dirty="0"/>
                  <a:t>максимальную вероятную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:r>
                  <a:rPr lang="ru-RU" dirty="0"/>
                  <a:t> в будущем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pPr lvl="2"/>
                <a:r>
                  <a:rPr lang="ru-RU" dirty="0"/>
                  <a:t>Делаем </a:t>
                </a:r>
                <a:r>
                  <a:rPr lang="ru-RU" b="1" dirty="0">
                    <a:solidFill>
                      <a:srgbClr val="FF0000"/>
                    </a:solidFill>
                  </a:rPr>
                  <a:t>обратный проход </a:t>
                </a:r>
                <a:r>
                  <a:rPr lang="ru-RU" dirty="0"/>
                  <a:t>с функцией потерь, определяемой как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  <a:blipFill>
                <a:blip r:embed="rId3"/>
                <a:stretch>
                  <a:fillRect l="-918" t="-1839" r="-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07EBC-B383-47E4-AD5E-0B9ACA348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01966"/>
            <a:ext cx="1433284" cy="14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vs 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774" y="1825625"/>
            <a:ext cx="5493026" cy="4351338"/>
          </a:xfrm>
        </p:spPr>
        <p:txBody>
          <a:bodyPr/>
          <a:lstStyle/>
          <a:p>
            <a:r>
              <a:rPr lang="en-US" dirty="0"/>
              <a:t>Policy Gradients: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>
                <a:solidFill>
                  <a:srgbClr val="FF0000"/>
                </a:solidFill>
              </a:rPr>
              <a:t>исследуют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solidFill>
                  <a:srgbClr val="FF0000"/>
                </a:solidFill>
              </a:rPr>
              <a:t>Бесконечное</a:t>
            </a:r>
            <a:r>
              <a:rPr lang="ru-RU" dirty="0"/>
              <a:t> число состояний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Необходимо генерировать </a:t>
            </a:r>
            <a:r>
              <a:rPr lang="ru-RU" b="1" dirty="0"/>
              <a:t>новые траектории</a:t>
            </a:r>
          </a:p>
          <a:p>
            <a:pPr lvl="1"/>
            <a:r>
              <a:rPr lang="ru-RU" dirty="0"/>
              <a:t>Принимают решение вероятностно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2F29F5-6BCD-4380-A6A0-5F02CF2D6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 err="1">
                <a:solidFill>
                  <a:srgbClr val="FF0000"/>
                </a:solidFill>
              </a:rPr>
              <a:t>сэмплируют</a:t>
            </a:r>
            <a:endParaRPr lang="ru-RU" b="1" dirty="0">
              <a:solidFill>
                <a:srgbClr val="FF0000"/>
              </a:solidFill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Конечное число действий (для классических методов)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Быстрее работают (могут использовать </a:t>
            </a:r>
            <a:r>
              <a:rPr lang="ru-RU" b="1" dirty="0">
                <a:solidFill>
                  <a:srgbClr val="FF0000"/>
                </a:solidFill>
              </a:rPr>
              <a:t>историю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Принимают решение по максимуму вероятной награды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алгоритмов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16AE95-8974-4AAF-866C-B2EADCF8984A}"/>
              </a:ext>
            </a:extLst>
          </p:cNvPr>
          <p:cNvSpPr/>
          <p:nvPr/>
        </p:nvSpPr>
        <p:spPr>
          <a:xfrm>
            <a:off x="-79513" y="6567586"/>
            <a:ext cx="2385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spinningup.openai.com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88A272-38B4-4AB7-9CD5-BBD5DFE6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86" y="1363967"/>
            <a:ext cx="9767650" cy="5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58B64-BFB0-435C-8DA2-B2A5092B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D8B4F9-6136-4C4B-B4C7-DB8916EB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</a:t>
            </a:r>
            <a:r>
              <a:rPr lang="ru-RU" b="1" dirty="0">
                <a:solidFill>
                  <a:srgbClr val="FF0000"/>
                </a:solidFill>
              </a:rPr>
              <a:t>радиопомехам</a:t>
            </a:r>
            <a:r>
              <a:rPr lang="ru-RU" dirty="0"/>
              <a:t> при передаче информации</a:t>
            </a:r>
          </a:p>
          <a:p>
            <a:r>
              <a:rPr lang="ru-RU" dirty="0"/>
              <a:t>Загрузка данных с использованием </a:t>
            </a:r>
            <a:r>
              <a:rPr lang="ru-RU" b="1" dirty="0">
                <a:solidFill>
                  <a:srgbClr val="FF0000"/>
                </a:solidFill>
              </a:rPr>
              <a:t>разделяемого хранилища</a:t>
            </a:r>
          </a:p>
          <a:p>
            <a:r>
              <a:rPr lang="ru-RU" dirty="0"/>
              <a:t>Поиск </a:t>
            </a:r>
            <a:r>
              <a:rPr lang="ru-RU" b="1" dirty="0">
                <a:solidFill>
                  <a:srgbClr val="FF0000"/>
                </a:solidFill>
              </a:rPr>
              <a:t>безопасного пути </a:t>
            </a:r>
            <a:r>
              <a:rPr lang="ru-RU" dirty="0"/>
              <a:t>передачи информации</a:t>
            </a:r>
            <a:endParaRPr lang="en-US" dirty="0"/>
          </a:p>
          <a:p>
            <a:r>
              <a:rPr lang="ru-RU" b="1" dirty="0">
                <a:solidFill>
                  <a:srgbClr val="FF0000"/>
                </a:solidFill>
              </a:rPr>
              <a:t>Распределение задач </a:t>
            </a:r>
            <a:r>
              <a:rPr lang="ru-RU" dirty="0"/>
              <a:t>между работниками</a:t>
            </a:r>
          </a:p>
          <a:p>
            <a:r>
              <a:rPr lang="ru-RU" dirty="0"/>
              <a:t>Автоматизированное тестирование на </a:t>
            </a:r>
            <a:r>
              <a:rPr lang="ru-RU" b="1" dirty="0">
                <a:solidFill>
                  <a:srgbClr val="FF0000"/>
                </a:solidFill>
              </a:rPr>
              <a:t>проникновение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DC82A-AA71-497C-BE69-87A85E87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9A1E358-C455-4A5C-A4F9-EEC90B4E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E02652-95BD-4132-A5A3-EABB6F748094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4781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Противодействие радиопомехам при передаче информации: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7783" cy="4351338"/>
          </a:xfrm>
        </p:spPr>
        <p:txBody>
          <a:bodyPr/>
          <a:lstStyle/>
          <a:p>
            <a:r>
              <a:rPr lang="ru-RU" dirty="0"/>
              <a:t>Устройства, работающие в нелицензируемых диапазонах, широко распространены (</a:t>
            </a:r>
            <a:r>
              <a:rPr lang="en-US" dirty="0"/>
              <a:t>Wi-Fi, Bluetooth, </a:t>
            </a:r>
            <a:r>
              <a:rPr lang="ru-RU" dirty="0"/>
              <a:t>рации, …)</a:t>
            </a:r>
          </a:p>
          <a:p>
            <a:r>
              <a:rPr lang="ru-RU" dirty="0"/>
              <a:t>Атака – </a:t>
            </a:r>
            <a:r>
              <a:rPr lang="ru-RU" b="1" dirty="0">
                <a:solidFill>
                  <a:srgbClr val="FF0000"/>
                </a:solidFill>
              </a:rPr>
              <a:t>зашумление</a:t>
            </a:r>
            <a:r>
              <a:rPr lang="ru-RU" dirty="0"/>
              <a:t> целевого канала (недоступность для слушателя)</a:t>
            </a:r>
          </a:p>
          <a:p>
            <a:r>
              <a:rPr lang="ru-RU" dirty="0"/>
              <a:t>Известные методы – отстройка частоты на </a:t>
            </a:r>
            <a:r>
              <a:rPr lang="ru-RU" b="1" dirty="0">
                <a:solidFill>
                  <a:srgbClr val="FF0000"/>
                </a:solidFill>
              </a:rPr>
              <a:t>детерминированный сдвиг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Низкая эффективность</a:t>
            </a:r>
          </a:p>
          <a:p>
            <a:pPr lvl="1"/>
            <a:r>
              <a:rPr lang="ru-RU" dirty="0" err="1"/>
              <a:t>Неадаптивность</a:t>
            </a:r>
            <a:r>
              <a:rPr lang="ru-RU" dirty="0"/>
              <a:t> к действиям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E7339E-CBDA-4098-8BFF-2F41F8DE9F5F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1101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радиопомехам при передаче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64408"/>
            <a:ext cx="11100579" cy="4351338"/>
          </a:xfrm>
        </p:spPr>
        <p:txBody>
          <a:bodyPr>
            <a:normAutofit/>
          </a:bodyPr>
          <a:lstStyle/>
          <a:p>
            <a:r>
              <a:rPr lang="ru-RU" dirty="0"/>
              <a:t>На каждом шаге:</a:t>
            </a:r>
          </a:p>
          <a:p>
            <a:pPr lvl="1"/>
            <a:r>
              <a:rPr lang="ru-RU" dirty="0"/>
              <a:t>Переключение на </a:t>
            </a:r>
            <a:r>
              <a:rPr lang="ru-RU" b="1" dirty="0">
                <a:solidFill>
                  <a:srgbClr val="FF0000"/>
                </a:solidFill>
              </a:rPr>
              <a:t>выбранный ранее </a:t>
            </a:r>
            <a:r>
              <a:rPr lang="ru-RU" dirty="0"/>
              <a:t>канал</a:t>
            </a:r>
          </a:p>
          <a:p>
            <a:pPr lvl="1"/>
            <a:r>
              <a:rPr lang="ru-RU" dirty="0"/>
              <a:t>Сканирование каналов</a:t>
            </a:r>
          </a:p>
          <a:p>
            <a:pPr lvl="1"/>
            <a:r>
              <a:rPr lang="ru-RU" dirty="0"/>
              <a:t>Выбор канала для переключения на </a:t>
            </a:r>
            <a:r>
              <a:rPr lang="ru-RU" b="1" dirty="0">
                <a:solidFill>
                  <a:srgbClr val="FF0000"/>
                </a:solidFill>
              </a:rPr>
              <a:t>следующем</a:t>
            </a:r>
            <a:r>
              <a:rPr lang="ru-RU" dirty="0"/>
              <a:t> шаге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</a:p>
          <a:p>
            <a:pPr lvl="1"/>
            <a:r>
              <a:rPr lang="ru-RU" dirty="0"/>
              <a:t>Состояние – свойства каждой полосы частот</a:t>
            </a:r>
          </a:p>
          <a:p>
            <a:pPr lvl="1"/>
            <a:r>
              <a:rPr lang="ru-RU" dirty="0"/>
              <a:t>Действие – выбор канала</a:t>
            </a:r>
          </a:p>
          <a:p>
            <a:pPr lvl="1"/>
            <a:r>
              <a:rPr lang="ru-RU" dirty="0"/>
              <a:t>Награда – выбранный канал чист/зашумлён</a:t>
            </a:r>
          </a:p>
          <a:p>
            <a:r>
              <a:rPr lang="ru-RU" dirty="0"/>
              <a:t>Зачем здесь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Изучение правил «игры» - адаптация к характеру действий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D3D8FD-5250-4ADE-B045-18CDA1C51A28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64E87-3E5E-443F-A9B0-BE827299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74" y="1831292"/>
            <a:ext cx="3374562" cy="2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243" cy="1325563"/>
          </a:xfrm>
        </p:spPr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существующие методы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Точки доступа операторов хранят некоторое количество </a:t>
            </a:r>
            <a:r>
              <a:rPr lang="ru-RU" b="1" dirty="0">
                <a:solidFill>
                  <a:srgbClr val="FF0000"/>
                </a:solidFill>
              </a:rPr>
              <a:t>кэшированных данных</a:t>
            </a:r>
            <a:r>
              <a:rPr lang="ru-RU" dirty="0"/>
              <a:t>, к которым обращаются мобильные устройства</a:t>
            </a:r>
          </a:p>
          <a:p>
            <a:r>
              <a:rPr lang="ru-RU" dirty="0"/>
              <a:t>Вероятные направления атак:</a:t>
            </a:r>
          </a:p>
          <a:p>
            <a:pPr lvl="1"/>
            <a:r>
              <a:rPr lang="ru-RU" dirty="0"/>
              <a:t>Атаки на </a:t>
            </a:r>
            <a:r>
              <a:rPr lang="ru-RU" b="1" dirty="0">
                <a:solidFill>
                  <a:srgbClr val="FF0000"/>
                </a:solidFill>
              </a:rPr>
              <a:t>доступность</a:t>
            </a:r>
            <a:r>
              <a:rPr lang="ru-RU" dirty="0"/>
              <a:t> точек доступа</a:t>
            </a:r>
          </a:p>
          <a:p>
            <a:pPr lvl="1"/>
            <a:r>
              <a:rPr lang="ru-RU" dirty="0"/>
              <a:t>Захват </a:t>
            </a:r>
            <a:r>
              <a:rPr lang="ru-RU" b="1" dirty="0">
                <a:solidFill>
                  <a:srgbClr val="FF0000"/>
                </a:solidFill>
              </a:rPr>
              <a:t>конфиденциальных</a:t>
            </a:r>
            <a:r>
              <a:rPr lang="ru-RU" dirty="0"/>
              <a:t> разделяемых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F0AEE8-7201-4524-BB39-E4FED1033F66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7E876-5599-4345-8925-DF232092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8" y="4616890"/>
            <a:ext cx="2111541" cy="16745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5A92F5-B760-483B-9BCC-281FDDA68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2" y="4497534"/>
            <a:ext cx="1911575" cy="17891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59FB8B-FD99-4211-A93E-3341017F8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5" y="4522785"/>
            <a:ext cx="1911575" cy="1789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3F58CF-A731-4FE5-91D2-BE95435E61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13" y="5259734"/>
            <a:ext cx="687881" cy="75773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FCC9DE-CBB1-436E-B19F-326A30A366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8" y="5415529"/>
            <a:ext cx="1070114" cy="601939"/>
          </a:xfrm>
          <a:prstGeom prst="rect">
            <a:avLst/>
          </a:prstGeom>
        </p:spPr>
      </p:pic>
      <p:sp>
        <p:nvSpPr>
          <p:cNvPr id="23" name="Знак умножения 22">
            <a:extLst>
              <a:ext uri="{FF2B5EF4-FFF2-40B4-BE49-F238E27FC236}">
                <a16:creationId xmlns:a16="http://schemas.microsoft.com/office/drawing/2014/main" id="{6E2279EA-DD97-4863-833F-352729DBAB3B}"/>
              </a:ext>
            </a:extLst>
          </p:cNvPr>
          <p:cNvSpPr/>
          <p:nvPr/>
        </p:nvSpPr>
        <p:spPr>
          <a:xfrm>
            <a:off x="3494739" y="4131574"/>
            <a:ext cx="1030385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нак умножения 23">
            <a:extLst>
              <a:ext uri="{FF2B5EF4-FFF2-40B4-BE49-F238E27FC236}">
                <a16:creationId xmlns:a16="http://schemas.microsoft.com/office/drawing/2014/main" id="{9576EAEA-07BD-4A4F-8560-56C8EAA35D8B}"/>
              </a:ext>
            </a:extLst>
          </p:cNvPr>
          <p:cNvSpPr/>
          <p:nvPr/>
        </p:nvSpPr>
        <p:spPr>
          <a:xfrm>
            <a:off x="6205190" y="4131574"/>
            <a:ext cx="923227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D2D379C9-B6AA-4ED5-8AEE-711F506D74BA}"/>
              </a:ext>
            </a:extLst>
          </p:cNvPr>
          <p:cNvSpPr/>
          <p:nvPr/>
        </p:nvSpPr>
        <p:spPr>
          <a:xfrm>
            <a:off x="9058973" y="3990702"/>
            <a:ext cx="923227" cy="97063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176BF8-7B4D-4BB0-81A4-B8972D00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7" y="4458123"/>
            <a:ext cx="5718313" cy="2399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применение </a:t>
            </a:r>
            <a:r>
              <a:rPr lang="en-US" dirty="0"/>
              <a:t>RL</a:t>
            </a:r>
            <a:r>
              <a:rPr lang="ru-RU" dirty="0"/>
              <a:t> для защиты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4" y="1507432"/>
            <a:ext cx="11121886" cy="4357626"/>
          </a:xfrm>
        </p:spPr>
        <p:txBody>
          <a:bodyPr/>
          <a:lstStyle/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запросов</a:t>
            </a:r>
            <a:r>
              <a:rPr lang="ru-RU" dirty="0"/>
              <a:t>: легитимный пользователь или нарушитель?</a:t>
            </a:r>
            <a:endParaRPr lang="en-US" dirty="0"/>
          </a:p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хранимой</a:t>
            </a:r>
            <a:r>
              <a:rPr lang="ru-RU" dirty="0"/>
              <a:t> информации: стоит ли её хранить? Вероятность повторного запроса, конфиденциальность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свойства передаваемой информации</a:t>
            </a:r>
          </a:p>
          <a:p>
            <a:pPr lvl="1"/>
            <a:r>
              <a:rPr lang="ru-RU" dirty="0"/>
              <a:t>Действия – разрешение передачи, хранения</a:t>
            </a:r>
          </a:p>
          <a:p>
            <a:pPr lvl="1"/>
            <a:r>
              <a:rPr lang="ru-RU" dirty="0"/>
              <a:t>Награды – отсутствие нарушений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29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E7FE6E-3C10-44CA-A5AC-F5382A0BBEDF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</p:spTree>
    <p:extLst>
      <p:ext uri="{BB962C8B-B14F-4D97-AF65-F5344CB8AC3E}">
        <p14:creationId xmlns:p14="http://schemas.microsoft.com/office/powerpoint/2010/main" val="66237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561B6-BAAB-4E3A-AA42-D1674AD5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E59AED-037F-4A09-8EAD-04252596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825625"/>
            <a:ext cx="11683999" cy="4351338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Обучение с подкреплением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(reinforcement Learning, RL</a:t>
            </a:r>
            <a:r>
              <a:rPr lang="ru-RU" dirty="0"/>
              <a:t>)</a:t>
            </a:r>
            <a:r>
              <a:rPr lang="en-US" dirty="0"/>
              <a:t> - </a:t>
            </a:r>
            <a:r>
              <a:rPr lang="ru-RU" dirty="0"/>
              <a:t>способ машинного обучения, при котором система обучается, </a:t>
            </a:r>
            <a:r>
              <a:rPr lang="ru-RU" b="1" dirty="0">
                <a:solidFill>
                  <a:srgbClr val="FF0000"/>
                </a:solidFill>
              </a:rPr>
              <a:t>взаимодействуя</a:t>
            </a:r>
            <a:r>
              <a:rPr lang="ru-RU" dirty="0"/>
              <a:t> с некоторой средой</a:t>
            </a:r>
            <a:endParaRPr lang="en-US" dirty="0"/>
          </a:p>
          <a:p>
            <a:r>
              <a:rPr lang="ru-RU" dirty="0"/>
              <a:t>Агент воздействует на среду </a:t>
            </a:r>
            <a:r>
              <a:rPr lang="ru-RU" b="1" dirty="0">
                <a:solidFill>
                  <a:srgbClr val="FF0000"/>
                </a:solidFill>
              </a:rPr>
              <a:t>действиями</a:t>
            </a:r>
            <a:r>
              <a:rPr lang="ru-RU" dirty="0"/>
              <a:t>, а среда воздействует на агента, возвращая </a:t>
            </a:r>
            <a:r>
              <a:rPr lang="ru-RU" b="1" dirty="0">
                <a:solidFill>
                  <a:srgbClr val="FF0000"/>
                </a:solidFill>
              </a:rPr>
              <a:t>состояния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rgbClr val="FF0000"/>
                </a:solidFill>
              </a:rPr>
              <a:t>награды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C114E1-5FAC-43B0-B5DD-E498616B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EF953BF3-472B-4ECA-91A7-9320A6D2E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C74F3B-6568-4F0F-A6DE-19A5E6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50" y="43732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ED8A-5F23-41E8-BE6F-F55F810E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4" y="4738931"/>
            <a:ext cx="4475922" cy="21190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применении к ИБ – задача распределения аналитиков по событиям</a:t>
            </a:r>
          </a:p>
          <a:p>
            <a:r>
              <a:rPr lang="ru-RU" dirty="0"/>
              <a:t>Необходимо распределить </a:t>
            </a:r>
            <a:r>
              <a:rPr lang="ru-RU" b="1" dirty="0">
                <a:solidFill>
                  <a:srgbClr val="FF0000"/>
                </a:solidFill>
              </a:rPr>
              <a:t>сработки</a:t>
            </a:r>
            <a:r>
              <a:rPr lang="ru-RU" dirty="0"/>
              <a:t> по </a:t>
            </a:r>
            <a:r>
              <a:rPr lang="ru-RU" b="1" dirty="0">
                <a:solidFill>
                  <a:srgbClr val="FF0000"/>
                </a:solidFill>
              </a:rPr>
              <a:t>аналитикам</a:t>
            </a:r>
            <a:r>
              <a:rPr lang="ru-RU" dirty="0"/>
              <a:t> в зависимости от занятости и возможностей каждого</a:t>
            </a:r>
          </a:p>
          <a:p>
            <a:r>
              <a:rPr lang="ru-RU" dirty="0"/>
              <a:t>Существует статистический метод – аппроксимация функцией, </a:t>
            </a:r>
            <a:r>
              <a:rPr lang="ru-RU" b="1" dirty="0">
                <a:solidFill>
                  <a:srgbClr val="FF0000"/>
                </a:solidFill>
              </a:rPr>
              <a:t>прогнозирование</a:t>
            </a:r>
            <a:r>
              <a:rPr lang="ru-RU" dirty="0"/>
              <a:t>, но он не может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65DB25-76DD-48FA-8A77-1473C6658BED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</p:spTree>
    <p:extLst>
      <p:ext uri="{BB962C8B-B14F-4D97-AF65-F5344CB8AC3E}">
        <p14:creationId xmlns:p14="http://schemas.microsoft.com/office/powerpoint/2010/main" val="448531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r>
              <a:rPr lang="ru-RU" dirty="0"/>
              <a:t>Идея:</a:t>
            </a:r>
          </a:p>
          <a:p>
            <a:pPr lvl="1"/>
            <a:r>
              <a:rPr lang="ru-RU" b="1" dirty="0">
                <a:solidFill>
                  <a:srgbClr val="FF0000"/>
                </a:solidFill>
              </a:rPr>
              <a:t>охарактеризовать</a:t>
            </a:r>
            <a:r>
              <a:rPr lang="ru-RU" dirty="0"/>
              <a:t> каждого сотрудника (опытным путём изучить его способности по отношению к каждому типу задач</a:t>
            </a:r>
            <a:r>
              <a:rPr lang="en-US" dirty="0"/>
              <a:t> – </a:t>
            </a:r>
            <a:r>
              <a:rPr lang="ru-RU" dirty="0"/>
              <a:t>модель игры)</a:t>
            </a:r>
          </a:p>
          <a:p>
            <a:pPr lvl="1"/>
            <a:r>
              <a:rPr lang="ru-RU" dirty="0"/>
              <a:t>Распределять задачи с целью обработать все в </a:t>
            </a:r>
            <a:r>
              <a:rPr lang="ru-RU" b="1" dirty="0">
                <a:solidFill>
                  <a:srgbClr val="FF0000"/>
                </a:solidFill>
              </a:rPr>
              <a:t>долгосрочной</a:t>
            </a:r>
            <a:r>
              <a:rPr lang="ru-RU" dirty="0"/>
              <a:t> перспективе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набор аналитиков и задач</a:t>
            </a:r>
          </a:p>
          <a:p>
            <a:pPr lvl="1"/>
            <a:r>
              <a:rPr lang="ru-RU" dirty="0"/>
              <a:t>Действия – передача задачи аналитику</a:t>
            </a:r>
          </a:p>
          <a:p>
            <a:pPr lvl="1"/>
            <a:r>
              <a:rPr lang="ru-RU" dirty="0"/>
              <a:t>Награда – запас времени до заданного </a:t>
            </a:r>
            <a:r>
              <a:rPr lang="en-US" dirty="0"/>
              <a:t>SLA</a:t>
            </a:r>
            <a:endParaRPr lang="ru-RU" dirty="0"/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</a:t>
            </a:r>
            <a:r>
              <a:rPr lang="ru-RU" b="1" dirty="0">
                <a:solidFill>
                  <a:srgbClr val="FF0000"/>
                </a:solidFill>
              </a:rPr>
              <a:t>адаптивная</a:t>
            </a:r>
            <a:r>
              <a:rPr lang="ru-RU" dirty="0"/>
              <a:t> модель,</a:t>
            </a:r>
            <a:br>
              <a:rPr lang="ru-RU" dirty="0"/>
            </a:br>
            <a:r>
              <a:rPr lang="ru-RU" dirty="0"/>
              <a:t>способная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A28089-95B7-44C9-9EED-2B57B754996A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2DB98C-781F-4B18-B18F-5D91B41C9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5" y="3547693"/>
            <a:ext cx="2826027" cy="27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поддержания постоянного </a:t>
            </a:r>
            <a:r>
              <a:rPr lang="ru-RU" b="1" dirty="0">
                <a:solidFill>
                  <a:srgbClr val="FF0000"/>
                </a:solidFill>
              </a:rPr>
              <a:t>соединения</a:t>
            </a:r>
            <a:r>
              <a:rPr lang="ru-RU" dirty="0"/>
              <a:t> через </a:t>
            </a:r>
            <a:r>
              <a:rPr lang="ru-RU" b="1" dirty="0">
                <a:solidFill>
                  <a:srgbClr val="FF0000"/>
                </a:solidFill>
              </a:rPr>
              <a:t>доверенные</a:t>
            </a:r>
            <a:r>
              <a:rPr lang="ru-RU" dirty="0"/>
              <a:t> узлы</a:t>
            </a:r>
          </a:p>
          <a:p>
            <a:r>
              <a:rPr lang="ru-RU" dirty="0"/>
              <a:t>Работа в сетях </a:t>
            </a:r>
            <a:r>
              <a:rPr lang="ru-RU" b="1" dirty="0">
                <a:solidFill>
                  <a:srgbClr val="FF0000"/>
                </a:solidFill>
              </a:rPr>
              <a:t>сложной</a:t>
            </a:r>
            <a:r>
              <a:rPr lang="ru-RU" dirty="0"/>
              <a:t> архитектуры</a:t>
            </a:r>
          </a:p>
          <a:p>
            <a:r>
              <a:rPr lang="ru-RU" dirty="0"/>
              <a:t>Разработано много методов, но они вычислительно </a:t>
            </a:r>
            <a:r>
              <a:rPr lang="ru-RU" b="1" dirty="0">
                <a:solidFill>
                  <a:srgbClr val="FF0000"/>
                </a:solidFill>
              </a:rPr>
              <a:t>сложны</a:t>
            </a:r>
            <a:r>
              <a:rPr lang="ru-RU" dirty="0"/>
              <a:t> (например, алгоритм </a:t>
            </a:r>
            <a:r>
              <a:rPr lang="ru-RU" dirty="0" err="1"/>
              <a:t>Дейкстры</a:t>
            </a:r>
            <a:r>
              <a:rPr lang="en-US" dirty="0"/>
              <a:t> – </a:t>
            </a:r>
            <a:r>
              <a:rPr lang="ru-RU" dirty="0"/>
              <a:t>обход всех вариантов)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8ABB7-D4DD-4185-A310-58164A640E78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9A1AC6-9EEF-48CF-9194-28E863828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2" y="3981101"/>
            <a:ext cx="4563111" cy="287689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C526A2-6351-4A51-8D8A-40A4F39C7F30}"/>
              </a:ext>
            </a:extLst>
          </p:cNvPr>
          <p:cNvSpPr/>
          <p:nvPr/>
        </p:nvSpPr>
        <p:spPr>
          <a:xfrm>
            <a:off x="-7119" y="6329072"/>
            <a:ext cx="132921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https://qiao.github.io/PathFinding.js/visual/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91118A-026F-4A72-BADA-BA8AB791C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27" y="4223288"/>
            <a:ext cx="3172844" cy="180852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6658B-C39B-422F-841D-010BCCFCA8EF}"/>
              </a:ext>
            </a:extLst>
          </p:cNvPr>
          <p:cNvSpPr/>
          <p:nvPr/>
        </p:nvSpPr>
        <p:spPr>
          <a:xfrm>
            <a:off x="-7119" y="6269640"/>
            <a:ext cx="135005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https://tproger.ru/digest/search-algorithms/</a:t>
            </a:r>
          </a:p>
        </p:txBody>
      </p:sp>
    </p:spTree>
    <p:extLst>
      <p:ext uri="{BB962C8B-B14F-4D97-AF65-F5344CB8AC3E}">
        <p14:creationId xmlns:p14="http://schemas.microsoft.com/office/powerpoint/2010/main" val="244513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строить маршрут по аналогии с задачей </a:t>
            </a:r>
            <a:r>
              <a:rPr lang="ru-RU" b="1" dirty="0">
                <a:solidFill>
                  <a:srgbClr val="FF0000"/>
                </a:solidFill>
              </a:rPr>
              <a:t>объезда пробок </a:t>
            </a:r>
            <a:r>
              <a:rPr lang="ru-RU" dirty="0"/>
              <a:t>и перекрытий на дорогах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список узлов, маршрутов и целевой узел</a:t>
            </a:r>
          </a:p>
          <a:p>
            <a:pPr lvl="1"/>
            <a:r>
              <a:rPr lang="ru-RU" dirty="0"/>
              <a:t>Действия – передача пакета соседу или отказ в передаче</a:t>
            </a:r>
          </a:p>
          <a:p>
            <a:pPr lvl="1"/>
            <a:r>
              <a:rPr lang="ru-RU" dirty="0"/>
              <a:t>Награда – успешная передача, штраф – передача злоумышленнику</a:t>
            </a:r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адаптивная модель, способная строить маршруты в </a:t>
            </a:r>
            <a:r>
              <a:rPr lang="ru-RU" b="1" dirty="0">
                <a:solidFill>
                  <a:srgbClr val="FF0000"/>
                </a:solidFill>
              </a:rPr>
              <a:t>сложных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сетях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6158EE-0210-41FC-AE5E-12E54379B535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E94CBC-0674-442D-B0E2-5ABF08CB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75" y="4776534"/>
            <a:ext cx="3638153" cy="20814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739684-FE6E-4E35-AD6B-9838D5D2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939" y="5241969"/>
            <a:ext cx="1845365" cy="13851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04EE71-3A57-4056-9DD3-38F9C5734619}"/>
              </a:ext>
            </a:extLst>
          </p:cNvPr>
          <p:cNvSpPr/>
          <p:nvPr/>
        </p:nvSpPr>
        <p:spPr>
          <a:xfrm>
            <a:off x="-24610" y="6194992"/>
            <a:ext cx="4735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R. </a:t>
            </a:r>
            <a:r>
              <a:rPr lang="en-US" sz="1100" dirty="0" err="1"/>
              <a:t>Nannapaneni</a:t>
            </a:r>
            <a:r>
              <a:rPr lang="en-US" sz="1100" dirty="0"/>
              <a:t> </a:t>
            </a:r>
            <a:r>
              <a:rPr lang="ru-RU" sz="1100" dirty="0"/>
              <a:t>«</a:t>
            </a:r>
            <a:r>
              <a:rPr lang="en-US" sz="1100" dirty="0"/>
              <a:t>Optimal path routing using reinforcement learning</a:t>
            </a:r>
            <a:r>
              <a:rPr lang="ru-RU" sz="1100" dirty="0"/>
              <a:t>», </a:t>
            </a:r>
            <a:r>
              <a:rPr lang="en-US" sz="1100" dirty="0"/>
              <a:t>Dell EMC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715342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7" y="1825625"/>
            <a:ext cx="11569149" cy="4351338"/>
          </a:xfrm>
        </p:spPr>
        <p:txBody>
          <a:bodyPr>
            <a:normAutofit/>
          </a:bodyPr>
          <a:lstStyle/>
          <a:p>
            <a:r>
              <a:rPr lang="ru-RU" dirty="0"/>
              <a:t>Ручное тестирование экспертом не заменить, но можно </a:t>
            </a:r>
            <a:r>
              <a:rPr lang="ru-RU" b="1" dirty="0">
                <a:solidFill>
                  <a:srgbClr val="FF0000"/>
                </a:solidFill>
              </a:rPr>
              <a:t>улучшить</a:t>
            </a:r>
            <a:r>
              <a:rPr lang="ru-RU" dirty="0"/>
              <a:t> существующие </a:t>
            </a:r>
            <a:r>
              <a:rPr lang="ru-RU" b="1" dirty="0">
                <a:solidFill>
                  <a:srgbClr val="FF0000"/>
                </a:solidFill>
              </a:rPr>
              <a:t>инструменты</a:t>
            </a:r>
            <a:r>
              <a:rPr lang="ru-RU" dirty="0"/>
              <a:t> автоматического сканирования (и эксплуатации) уязвимостей</a:t>
            </a:r>
          </a:p>
          <a:p>
            <a:r>
              <a:rPr lang="ru-RU" dirty="0"/>
              <a:t>Общий порядок работы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Сканирование (поиск уязвимостей)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Эксплуатация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Расширение привилегий</a:t>
            </a:r>
          </a:p>
          <a:p>
            <a:r>
              <a:rPr lang="ru-RU" dirty="0"/>
              <a:t>Существующие решения работают </a:t>
            </a:r>
            <a:r>
              <a:rPr lang="ru-RU" b="1" dirty="0">
                <a:solidFill>
                  <a:srgbClr val="FF0000"/>
                </a:solidFill>
              </a:rPr>
              <a:t>детерминировано</a:t>
            </a:r>
          </a:p>
          <a:p>
            <a:r>
              <a:rPr lang="ru-RU" dirty="0"/>
              <a:t>Как следствие – </a:t>
            </a:r>
            <a:r>
              <a:rPr lang="ru-RU" b="1" dirty="0">
                <a:solidFill>
                  <a:srgbClr val="FF0000"/>
                </a:solidFill>
              </a:rPr>
              <a:t>заметность</a:t>
            </a:r>
            <a:r>
              <a:rPr lang="ru-RU" dirty="0"/>
              <a:t> при сканировании и попытках эксплуатации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34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47CAC6-81CC-4107-9020-9A2F40812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86" y="3007017"/>
            <a:ext cx="3175023" cy="5705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E63723-A9F1-40FF-8A92-7FE636C2CD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5230" r="12854" b="17955"/>
          <a:stretch/>
        </p:blipFill>
        <p:spPr>
          <a:xfrm>
            <a:off x="10288980" y="3756938"/>
            <a:ext cx="1319611" cy="13255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F3DE67-E5F6-4BF3-A30D-610C6F72C2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62" y="4001294"/>
            <a:ext cx="2628938" cy="71161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8A471A8-6569-4EC1-9CAB-A51F6CD8B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85" y="2435022"/>
            <a:ext cx="849159" cy="45490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698172-F192-4A77-9566-A7D7568C9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3869" y="3056484"/>
            <a:ext cx="829444" cy="8294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4EFA9-D79A-4B63-863A-9C322655DE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595587"/>
            <a:ext cx="680472" cy="7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E32FA9-75BA-4538-A117-9A34621E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1" y="3793143"/>
            <a:ext cx="4066367" cy="25882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A61821-B60F-4666-BBC2-40322B8BB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71" y="3659531"/>
            <a:ext cx="5108713" cy="28554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4"/>
              </a:rPr>
              <a:t>DeepExploit</a:t>
            </a:r>
            <a:endParaRPr lang="ru-RU" dirty="0"/>
          </a:p>
          <a:p>
            <a:r>
              <a:rPr lang="ru-RU" dirty="0"/>
              <a:t>Состояния – конфигурации узлов</a:t>
            </a:r>
          </a:p>
          <a:p>
            <a:r>
              <a:rPr lang="ru-RU" dirty="0"/>
              <a:t>Действия – сканирование или попытка эксплуатации</a:t>
            </a:r>
          </a:p>
          <a:p>
            <a:r>
              <a:rPr lang="ru-RU" dirty="0"/>
              <a:t>Награда – полученный эффект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CAE664-844A-48B3-A9D4-52FD745D15E5}"/>
              </a:ext>
            </a:extLst>
          </p:cNvPr>
          <p:cNvSpPr/>
          <p:nvPr/>
        </p:nvSpPr>
        <p:spPr>
          <a:xfrm>
            <a:off x="-36443" y="6656904"/>
            <a:ext cx="107408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УК РФ ст. 272. Неправомерный доступ к компьютерной информации, УК РФ ст. 273. Создание, </a:t>
            </a:r>
            <a:r>
              <a:rPr lang="en-US" sz="800" dirty="0"/>
              <a:t>&lt;&gt;.. </a:t>
            </a:r>
            <a:r>
              <a:rPr lang="ru-RU" sz="800" dirty="0"/>
              <a:t>программ</a:t>
            </a:r>
            <a:r>
              <a:rPr lang="en-US" sz="800" dirty="0"/>
              <a:t> &lt;..&gt;</a:t>
            </a:r>
            <a:r>
              <a:rPr lang="ru-RU" sz="800" dirty="0"/>
              <a:t> предназначенных для </a:t>
            </a:r>
            <a:r>
              <a:rPr lang="en-US" sz="800" dirty="0"/>
              <a:t>&lt;..&gt; </a:t>
            </a:r>
            <a:r>
              <a:rPr lang="ru-RU" sz="800" dirty="0"/>
              <a:t>нейтрализации СЗИ </a:t>
            </a:r>
            <a:r>
              <a:rPr lang="en-US" sz="800" dirty="0"/>
              <a:t>&lt;..&gt;</a:t>
            </a:r>
            <a:r>
              <a:rPr lang="ru-RU" sz="800" dirty="0"/>
              <a:t> до 7 лет лишения свободы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5434E11-9AF5-4797-A965-7EB247E8F322}"/>
              </a:ext>
            </a:extLst>
          </p:cNvPr>
          <p:cNvSpPr/>
          <p:nvPr/>
        </p:nvSpPr>
        <p:spPr>
          <a:xfrm>
            <a:off x="-36444" y="6515011"/>
            <a:ext cx="106216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Мясников А.В. «Применение машинного обучения с подкреплением в задаче тестирования на проникновение» (2020).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466A5C-1327-4705-B835-7053DFBBE484}"/>
              </a:ext>
            </a:extLst>
          </p:cNvPr>
          <p:cNvSpPr/>
          <p:nvPr/>
        </p:nvSpPr>
        <p:spPr>
          <a:xfrm>
            <a:off x="-36445" y="6400954"/>
            <a:ext cx="2010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https://github.com/rapid7/metasploitable3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515BF27-212E-4DB5-8DAE-0AF534DA9E58}"/>
              </a:ext>
            </a:extLst>
          </p:cNvPr>
          <p:cNvSpPr/>
          <p:nvPr/>
        </p:nvSpPr>
        <p:spPr>
          <a:xfrm>
            <a:off x="-41414" y="6291020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https://www.vulnhub.com/</a:t>
            </a:r>
          </a:p>
        </p:txBody>
      </p:sp>
    </p:spTree>
    <p:extLst>
      <p:ext uri="{BB962C8B-B14F-4D97-AF65-F5344CB8AC3E}">
        <p14:creationId xmlns:p14="http://schemas.microsoft.com/office/powerpoint/2010/main" val="48645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A956B-2968-44B4-90AE-4AEA29EF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изучения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1C0A3-495D-4ED7-936A-BD51BA6C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40B6DC-9F32-4C2C-9CAA-58BE73B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0D03818-177C-49AA-8EF6-0361D17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0F89F6-7264-4190-B3F0-B5909907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Марковский процесс принятия решений</a:t>
            </a:r>
            <a:r>
              <a:rPr lang="en-US" dirty="0"/>
              <a:t> </a:t>
            </a:r>
            <a:r>
              <a:rPr lang="ru-RU" dirty="0"/>
              <a:t>с конечным множеством состояний</a:t>
            </a:r>
          </a:p>
          <a:p>
            <a:r>
              <a:rPr lang="ru-RU" dirty="0"/>
              <a:t>Вероятности выигрышей и </a:t>
            </a:r>
            <a:r>
              <a:rPr lang="ru-RU" b="1" dirty="0">
                <a:solidFill>
                  <a:srgbClr val="FF0000"/>
                </a:solidFill>
              </a:rPr>
              <a:t>перехода</a:t>
            </a:r>
            <a:r>
              <a:rPr lang="ru-RU" dirty="0"/>
              <a:t> состояний – </a:t>
            </a:r>
            <a:r>
              <a:rPr lang="ru-RU" b="1" dirty="0">
                <a:solidFill>
                  <a:srgbClr val="FF0000"/>
                </a:solidFill>
              </a:rPr>
              <a:t>случайные</a:t>
            </a:r>
            <a:r>
              <a:rPr lang="ru-RU" dirty="0"/>
              <a:t>, </a:t>
            </a:r>
            <a:r>
              <a:rPr lang="ru-RU" b="1" dirty="0">
                <a:solidFill>
                  <a:srgbClr val="FF0000"/>
                </a:solidFill>
              </a:rPr>
              <a:t>стационарные</a:t>
            </a:r>
            <a:r>
              <a:rPr lang="ru-RU" dirty="0"/>
              <a:t> в рамках задачи величинами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</a:t>
            </a:r>
            <a:r>
              <a:rPr lang="en-US" dirty="0"/>
              <a:t> (state)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Ситуация, в которой находится агент; мгновенная </a:t>
            </a:r>
            <a:r>
              <a:rPr lang="ru-RU" b="1" dirty="0">
                <a:solidFill>
                  <a:srgbClr val="FF0000"/>
                </a:solidFill>
              </a:rPr>
              <a:t>конфигурация</a:t>
            </a:r>
            <a:r>
              <a:rPr lang="ru-RU" dirty="0"/>
              <a:t>, которая определяет </a:t>
            </a:r>
            <a:r>
              <a:rPr lang="ru-RU" b="1" dirty="0">
                <a:solidFill>
                  <a:srgbClr val="FF0000"/>
                </a:solidFill>
              </a:rPr>
              <a:t>расположение</a:t>
            </a:r>
            <a:r>
              <a:rPr lang="ru-RU" dirty="0"/>
              <a:t> агента по отношению к другим важным вещам, таким как инструменты, препятствия, враги или призы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7C5101-44F8-46EB-8C95-89BC88F1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31" y="3919821"/>
            <a:ext cx="790669" cy="26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Действие</a:t>
            </a:r>
            <a:r>
              <a:rPr lang="en-US" dirty="0"/>
              <a:t> (action)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06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Множество </a:t>
            </a:r>
            <a:r>
              <a:rPr lang="ru-RU" b="1" dirty="0">
                <a:solidFill>
                  <a:srgbClr val="FF0000"/>
                </a:solidFill>
              </a:rPr>
              <a:t>всех возможных </a:t>
            </a:r>
            <a:r>
              <a:rPr lang="ru-RU" dirty="0"/>
              <a:t>ходов, которые может сделать агент. Агенты выбирают из списка возможных действий</a:t>
            </a:r>
          </a:p>
          <a:p>
            <a:pPr algn="just"/>
            <a:r>
              <a:rPr lang="ru-RU" dirty="0"/>
              <a:t>Пространства действий бывают </a:t>
            </a:r>
            <a:r>
              <a:rPr lang="ru-RU" b="1" dirty="0">
                <a:solidFill>
                  <a:srgbClr val="FF0000"/>
                </a:solidFill>
              </a:rPr>
              <a:t>дискретными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</a:p>
          <a:p>
            <a:pPr algn="just"/>
            <a:r>
              <a:rPr lang="ru-RU" dirty="0"/>
              <a:t>Примеры: бег направо или налево, прыжки высоко или низко. Покупка, продажа или владение ценными бумагами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9AB60-C0D2-4E28-B1AF-1F7B7578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825" y="3996267"/>
            <a:ext cx="1682750" cy="23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275BB-E327-4B56-B26D-11FDDDFC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Награда</a:t>
            </a:r>
            <a:r>
              <a:rPr lang="en-US" dirty="0"/>
              <a:t> (reward)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</p:spPr>
            <p:txBody>
              <a:bodyPr/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Обратная связь </a:t>
                </a:r>
                <a:r>
                  <a:rPr lang="ru-RU" dirty="0"/>
                  <a:t>для измерения успеха или неудачи действий агента. Может быть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немедленной</a:t>
                </a:r>
                <a:r>
                  <a:rPr lang="ru-RU" dirty="0"/>
                  <a:t> 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отсроченной</a:t>
                </a:r>
              </a:p>
              <a:p>
                <a:r>
                  <a:rPr lang="ru-RU" dirty="0"/>
                  <a:t>Немедленная – получаемая вместе со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следующим</a:t>
                </a:r>
                <a:r>
                  <a:rPr lang="ru-RU" dirty="0"/>
                  <a:t> состоянием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Отсроченная – получаемая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в конце </a:t>
                </a:r>
                <a:r>
                  <a:rPr lang="ru-RU" dirty="0"/>
                  <a:t>эпизода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1AB8-91B1-494A-B1F6-531E5B0EF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27" y="3794125"/>
            <a:ext cx="2743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Траектории (эпизоды, </a:t>
            </a:r>
            <a:r>
              <a:rPr lang="ru-RU" dirty="0" err="1"/>
              <a:t>роллауты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Последовательность состояний и действий, которые влияют на эти состояния</a:t>
                </a:r>
              </a:p>
              <a:p>
                <a:r>
                  <a:rPr lang="ru-RU" dirty="0"/>
                  <a:t>Набор состояний и действий: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Переходы между состояниями зависят только от текущего состояния и выбранного действия: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633406-AC22-4CA6-99EB-341E64B7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66" y="4123646"/>
            <a:ext cx="6061067" cy="19761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19172C-FE36-4D25-90F4-303F6660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67" y="3975100"/>
            <a:ext cx="2412727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/>
                  <a:t>Правило для выбора следующего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действия</a:t>
                </a:r>
                <a:r>
                  <a:rPr lang="ru-RU" dirty="0"/>
                  <a:t> на основе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Задача</a:t>
                </a:r>
                <a:r>
                  <a:rPr lang="ru-RU" dirty="0"/>
                  <a:t> политики – получить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наибольшее вознаграждение</a:t>
                </a:r>
                <a:r>
                  <a:rPr lang="ru-RU" dirty="0"/>
                  <a:t>. В зависимости от настроек – на ближайших шагах или в горизонте всей игры (траектории, эпизода)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конечном</a:t>
                </a:r>
                <a:r>
                  <a:rPr lang="ru-RU" dirty="0"/>
                  <a:t> числе шагов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бесконечном</a:t>
                </a:r>
                <a:r>
                  <a:rPr lang="ru-RU" dirty="0"/>
                  <a:t> числе шагов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</a:t>
                </a:r>
                <a:r>
                  <a:rPr lang="ru-RU" b="1" dirty="0">
                    <a:solidFill>
                      <a:srgbClr val="FF0000"/>
                    </a:solidFill>
                  </a:rPr>
                  <a:t>дисконтирования</a:t>
                </a:r>
                <a:r>
                  <a:rPr lang="ru-RU" dirty="0"/>
                  <a:t> (</a:t>
                </a:r>
                <a:r>
                  <a:rPr lang="en-US" dirty="0"/>
                  <a:t>discount factor</a:t>
                </a:r>
                <a:r>
                  <a:rPr lang="ru-RU" dirty="0"/>
                  <a:t>)</a:t>
                </a:r>
                <a:r>
                  <a:rPr lang="en-US" dirty="0"/>
                  <a:t>: </a:t>
                </a:r>
                <a:r>
                  <a:rPr lang="ru-RU" dirty="0"/>
                  <a:t>умножается на будущие вознаграждения,</a:t>
                </a:r>
                <a:r>
                  <a:rPr lang="en-US" dirty="0"/>
                  <a:t> </a:t>
                </a:r>
                <a:r>
                  <a:rPr lang="ru-RU" dirty="0"/>
                  <a:t>чтобы ослабить их влияние на выбор действий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  <a:blipFill>
                <a:blip r:embed="rId2"/>
                <a:stretch>
                  <a:fillRect l="-820" t="-2101" r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0F66B7-7664-4463-AA8C-FDAF6AA8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96" y="5567628"/>
            <a:ext cx="4495800" cy="1247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/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20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2631</Words>
  <Application>Microsoft Office PowerPoint</Application>
  <PresentationFormat>Широкоэкранный</PresentationFormat>
  <Paragraphs>324</Paragraphs>
  <Slides>37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Tahoma</vt:lpstr>
      <vt:lpstr>Times New Roman</vt:lpstr>
      <vt:lpstr>Тема Office</vt:lpstr>
      <vt:lpstr>Презентация PowerPoint</vt:lpstr>
      <vt:lpstr>Программа модуля</vt:lpstr>
      <vt:lpstr>Обучение с подкреплением</vt:lpstr>
      <vt:lpstr>Среда</vt:lpstr>
      <vt:lpstr>Состояние (state)</vt:lpstr>
      <vt:lpstr>Действие (action)</vt:lpstr>
      <vt:lpstr>Награда (reward)</vt:lpstr>
      <vt:lpstr>Траектории (эпизоды, роллауты)</vt:lpstr>
      <vt:lpstr>Политики (policies)</vt:lpstr>
      <vt:lpstr>Функции значения (Value Functions)</vt:lpstr>
      <vt:lpstr>Policy Gradients: общая идея</vt:lpstr>
      <vt:lpstr>Policy Gradients: немного математики</vt:lpstr>
      <vt:lpstr>Policy Gradients: в поисках градиента</vt:lpstr>
      <vt:lpstr>Policy Gradients: Reward-to-Go</vt:lpstr>
      <vt:lpstr>Policy Gradients: baseline</vt:lpstr>
      <vt:lpstr>Policy Gradients: хватит математики, как это работает?</vt:lpstr>
      <vt:lpstr>Policy Gradients: actor-critic</vt:lpstr>
      <vt:lpstr>Выводы по Policy Gradients</vt:lpstr>
      <vt:lpstr>Q-learning</vt:lpstr>
      <vt:lpstr>Уравнение Беллмана</vt:lpstr>
      <vt:lpstr>Q-learning: идея</vt:lpstr>
      <vt:lpstr>Q-learning: алгоритм</vt:lpstr>
      <vt:lpstr>Q-learning vs Policy Gradients</vt:lpstr>
      <vt:lpstr>Классификация алгоритмов RL</vt:lpstr>
      <vt:lpstr>Примеры применения RL в ИБ</vt:lpstr>
      <vt:lpstr>Противодействие радиопомехам при передаче информации: существующие методы</vt:lpstr>
      <vt:lpstr>Противодействие радиопомехам при передаче информации: применение RL</vt:lpstr>
      <vt:lpstr>Мобильные периферийные вычисления: существующие методы ИБ</vt:lpstr>
      <vt:lpstr>Мобильные периферийные вычисления: применение RL для защиты</vt:lpstr>
      <vt:lpstr>Распределение задач между работниками: существующие методы</vt:lpstr>
      <vt:lpstr>Распределение задач между работниками: существующие методы</vt:lpstr>
      <vt:lpstr>Поиск безопасного пути передачи информации: задача</vt:lpstr>
      <vt:lpstr>Поиск безопасного пути передачи информации: применение RL</vt:lpstr>
      <vt:lpstr>Автоматизированное тестирование на проникновение: существующие методы</vt:lpstr>
      <vt:lpstr>Автоматизированное тестирование на проникновение: применение RL</vt:lpstr>
      <vt:lpstr>Результат изучения модуля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Синадский Алексей Николаевич</cp:lastModifiedBy>
  <cp:revision>1013</cp:revision>
  <dcterms:created xsi:type="dcterms:W3CDTF">2020-07-22T09:29:31Z</dcterms:created>
  <dcterms:modified xsi:type="dcterms:W3CDTF">2021-12-13T06:37:31Z</dcterms:modified>
</cp:coreProperties>
</file>